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9" r:id="rId4"/>
    <p:sldId id="263" r:id="rId5"/>
    <p:sldId id="260" r:id="rId6"/>
    <p:sldId id="257" r:id="rId7"/>
    <p:sldId id="258" r:id="rId8"/>
    <p:sldId id="26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3275"/>
    <a:srgbClr val="95C63E"/>
    <a:srgbClr val="D32D51"/>
    <a:srgbClr val="D8284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3" d="100"/>
          <a:sy n="63" d="100"/>
        </p:scale>
        <p:origin x="67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B63F0AA-CC5A-4AA3-B61C-2D917E3CE657}"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119902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63F0AA-CC5A-4AA3-B61C-2D917E3CE657}"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85160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63F0AA-CC5A-4AA3-B61C-2D917E3CE657}"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303480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63F0AA-CC5A-4AA3-B61C-2D917E3CE657}"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37651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63F0AA-CC5A-4AA3-B61C-2D917E3CE657}"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87888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B63F0AA-CC5A-4AA3-B61C-2D917E3CE657}"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250600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B63F0AA-CC5A-4AA3-B61C-2D917E3CE657}" type="datetimeFigureOut">
              <a:rPr lang="en-GB" smtClean="0"/>
              <a:t>05/01/2021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341327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B63F0AA-CC5A-4AA3-B61C-2D917E3CE657}" type="datetimeFigureOut">
              <a:rPr lang="en-GB" smtClean="0"/>
              <a:t>05/01/2021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175077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3F0AA-CC5A-4AA3-B61C-2D917E3CE657}" type="datetimeFigureOut">
              <a:rPr lang="en-GB" smtClean="0"/>
              <a:t>05/01/2021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104374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3F0AA-CC5A-4AA3-B61C-2D917E3CE657}"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423735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63F0AA-CC5A-4AA3-B61C-2D917E3CE657}"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F2C99-8DD0-468D-BFE8-19F985085504}" type="slidenum">
              <a:rPr lang="en-GB" smtClean="0"/>
              <a:t>‹#›</a:t>
            </a:fld>
            <a:endParaRPr lang="en-GB"/>
          </a:p>
        </p:txBody>
      </p:sp>
    </p:spTree>
    <p:extLst>
      <p:ext uri="{BB962C8B-B14F-4D97-AF65-F5344CB8AC3E}">
        <p14:creationId xmlns:p14="http://schemas.microsoft.com/office/powerpoint/2010/main" val="288020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3F0AA-CC5A-4AA3-B61C-2D917E3CE657}" type="datetimeFigureOut">
              <a:rPr lang="en-GB" smtClean="0"/>
              <a:t>05/01/2021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F2C99-8DD0-468D-BFE8-19F985085504}" type="slidenum">
              <a:rPr lang="en-GB" smtClean="0"/>
              <a:t>‹#›</a:t>
            </a:fld>
            <a:endParaRPr lang="en-GB"/>
          </a:p>
        </p:txBody>
      </p:sp>
    </p:spTree>
    <p:extLst>
      <p:ext uri="{BB962C8B-B14F-4D97-AF65-F5344CB8AC3E}">
        <p14:creationId xmlns:p14="http://schemas.microsoft.com/office/powerpoint/2010/main" val="1559288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4300" y="481022"/>
            <a:ext cx="6192688" cy="707886"/>
          </a:xfrm>
          <a:prstGeom prst="rect">
            <a:avLst/>
          </a:prstGeom>
          <a:noFill/>
        </p:spPr>
        <p:txBody>
          <a:bodyPr wrap="square" rtlCol="0">
            <a:spAutoFit/>
          </a:bodyPr>
          <a:lstStyle/>
          <a:p>
            <a:r>
              <a:rPr lang="en-GB" sz="4000" b="1" dirty="0">
                <a:solidFill>
                  <a:srgbClr val="D6006B"/>
                </a:solidFill>
              </a:rPr>
              <a:t>What is a learning journal?</a:t>
            </a:r>
          </a:p>
        </p:txBody>
      </p:sp>
      <p:sp>
        <p:nvSpPr>
          <p:cNvPr id="8" name="TextBox 7"/>
          <p:cNvSpPr txBox="1"/>
          <p:nvPr/>
        </p:nvSpPr>
        <p:spPr>
          <a:xfrm>
            <a:off x="611560" y="1340768"/>
            <a:ext cx="6624736" cy="3108543"/>
          </a:xfrm>
          <a:prstGeom prst="rect">
            <a:avLst/>
          </a:prstGeom>
          <a:noFill/>
        </p:spPr>
        <p:txBody>
          <a:bodyPr wrap="square" rtlCol="0">
            <a:spAutoFit/>
          </a:bodyPr>
          <a:lstStyle/>
          <a:p>
            <a:r>
              <a:rPr lang="en-GB" sz="2800" b="1" dirty="0">
                <a:solidFill>
                  <a:srgbClr val="95C63E"/>
                </a:solidFill>
              </a:rPr>
              <a:t>A learning journal is a record of each child’s learning and shows snap shots of children’s achievements and progress in relation to the EYFS.  Not every activity they do will be recorded as a rough guide there should be a new entry on each week.  Some times more sometimes less!</a:t>
            </a:r>
          </a:p>
        </p:txBody>
      </p:sp>
      <p:pic>
        <p:nvPicPr>
          <p:cNvPr id="3" name="Picture 2">
            <a:extLst>
              <a:ext uri="{FF2B5EF4-FFF2-40B4-BE49-F238E27FC236}">
                <a16:creationId xmlns:a16="http://schemas.microsoft.com/office/drawing/2014/main" id="{4B317381-9914-4865-80BE-22D2C7B8D9B4}"/>
              </a:ext>
            </a:extLst>
          </p:cNvPr>
          <p:cNvPicPr>
            <a:picLocks noChangeAspect="1"/>
          </p:cNvPicPr>
          <p:nvPr/>
        </p:nvPicPr>
        <p:blipFill>
          <a:blip r:embed="rId2"/>
          <a:stretch>
            <a:fillRect/>
          </a:stretch>
        </p:blipFill>
        <p:spPr>
          <a:xfrm>
            <a:off x="7452320" y="264939"/>
            <a:ext cx="1224136" cy="1795909"/>
          </a:xfrm>
          <a:prstGeom prst="rect">
            <a:avLst/>
          </a:prstGeom>
        </p:spPr>
      </p:pic>
      <p:pic>
        <p:nvPicPr>
          <p:cNvPr id="4" name="Picture 3">
            <a:extLst>
              <a:ext uri="{FF2B5EF4-FFF2-40B4-BE49-F238E27FC236}">
                <a16:creationId xmlns:a16="http://schemas.microsoft.com/office/drawing/2014/main" id="{132C76FC-721C-4F19-84DC-7662695E27C2}"/>
              </a:ext>
            </a:extLst>
          </p:cNvPr>
          <p:cNvPicPr>
            <a:picLocks noChangeAspect="1"/>
          </p:cNvPicPr>
          <p:nvPr/>
        </p:nvPicPr>
        <p:blipFill>
          <a:blip r:embed="rId3"/>
          <a:stretch>
            <a:fillRect/>
          </a:stretch>
        </p:blipFill>
        <p:spPr>
          <a:xfrm>
            <a:off x="6596988" y="3861048"/>
            <a:ext cx="2079468" cy="2852936"/>
          </a:xfrm>
          <a:prstGeom prst="rect">
            <a:avLst/>
          </a:prstGeom>
        </p:spPr>
      </p:pic>
    </p:spTree>
    <p:extLst>
      <p:ext uri="{BB962C8B-B14F-4D97-AF65-F5344CB8AC3E}">
        <p14:creationId xmlns:p14="http://schemas.microsoft.com/office/powerpoint/2010/main" val="360798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78577"/>
            <a:ext cx="5616624" cy="1323439"/>
          </a:xfrm>
          <a:prstGeom prst="rect">
            <a:avLst/>
          </a:prstGeom>
          <a:noFill/>
        </p:spPr>
        <p:txBody>
          <a:bodyPr wrap="square" rtlCol="0">
            <a:spAutoFit/>
          </a:bodyPr>
          <a:lstStyle/>
          <a:p>
            <a:r>
              <a:rPr lang="en-GB" sz="4000" b="1" dirty="0">
                <a:solidFill>
                  <a:srgbClr val="CE3275"/>
                </a:solidFill>
              </a:rPr>
              <a:t>What should I put in my child’s learning journal? </a:t>
            </a:r>
            <a:endParaRPr lang="en-GB" sz="4000" b="1" dirty="0">
              <a:solidFill>
                <a:srgbClr val="FF3399"/>
              </a:solidFill>
            </a:endParaRPr>
          </a:p>
        </p:txBody>
      </p:sp>
      <p:sp>
        <p:nvSpPr>
          <p:cNvPr id="7" name="TextBox 6"/>
          <p:cNvSpPr txBox="1"/>
          <p:nvPr/>
        </p:nvSpPr>
        <p:spPr>
          <a:xfrm>
            <a:off x="1547664" y="2058782"/>
            <a:ext cx="6192688" cy="3970318"/>
          </a:xfrm>
          <a:prstGeom prst="rect">
            <a:avLst/>
          </a:prstGeom>
          <a:noFill/>
        </p:spPr>
        <p:txBody>
          <a:bodyPr wrap="square" rtlCol="0">
            <a:spAutoFit/>
          </a:bodyPr>
          <a:lstStyle/>
          <a:p>
            <a:r>
              <a:rPr lang="en-GB" sz="2800" b="1" dirty="0">
                <a:solidFill>
                  <a:srgbClr val="95C63E"/>
                </a:solidFill>
              </a:rPr>
              <a:t>You can put in photos of things they have made at home or activities they have done.</a:t>
            </a:r>
          </a:p>
          <a:p>
            <a:endParaRPr lang="en-GB" sz="2800" b="1" dirty="0">
              <a:solidFill>
                <a:srgbClr val="95C63E"/>
              </a:solidFill>
            </a:endParaRPr>
          </a:p>
          <a:p>
            <a:r>
              <a:rPr lang="en-GB" sz="2800" b="1" dirty="0">
                <a:solidFill>
                  <a:srgbClr val="CE3275"/>
                </a:solidFill>
              </a:rPr>
              <a:t>You can write a quick comment about something they have said or noticed.</a:t>
            </a:r>
          </a:p>
          <a:p>
            <a:endParaRPr lang="en-GB" sz="2800" b="1" dirty="0">
              <a:solidFill>
                <a:srgbClr val="95C63E"/>
              </a:solidFill>
            </a:endParaRPr>
          </a:p>
          <a:p>
            <a:r>
              <a:rPr lang="en-GB" sz="2800" b="1" dirty="0">
                <a:solidFill>
                  <a:schemeClr val="accent5">
                    <a:lumMod val="75000"/>
                  </a:schemeClr>
                </a:solidFill>
              </a:rPr>
              <a:t>You can reply to observations staff have made</a:t>
            </a:r>
          </a:p>
        </p:txBody>
      </p:sp>
      <p:pic>
        <p:nvPicPr>
          <p:cNvPr id="3" name="Picture 2">
            <a:extLst>
              <a:ext uri="{FF2B5EF4-FFF2-40B4-BE49-F238E27FC236}">
                <a16:creationId xmlns:a16="http://schemas.microsoft.com/office/drawing/2014/main" id="{358D9857-F06C-4FD6-90CD-F5C3C514955B}"/>
              </a:ext>
            </a:extLst>
          </p:cNvPr>
          <p:cNvPicPr>
            <a:picLocks noChangeAspect="1"/>
          </p:cNvPicPr>
          <p:nvPr/>
        </p:nvPicPr>
        <p:blipFill>
          <a:blip r:embed="rId2"/>
          <a:stretch>
            <a:fillRect/>
          </a:stretch>
        </p:blipFill>
        <p:spPr>
          <a:xfrm>
            <a:off x="7397149" y="478577"/>
            <a:ext cx="1005927" cy="1140051"/>
          </a:xfrm>
          <a:prstGeom prst="rect">
            <a:avLst/>
          </a:prstGeom>
        </p:spPr>
      </p:pic>
      <p:pic>
        <p:nvPicPr>
          <p:cNvPr id="4" name="Picture 3">
            <a:extLst>
              <a:ext uri="{FF2B5EF4-FFF2-40B4-BE49-F238E27FC236}">
                <a16:creationId xmlns:a16="http://schemas.microsoft.com/office/drawing/2014/main" id="{554DB6F8-66AF-4B0C-B7D1-10A0E70BEC0C}"/>
              </a:ext>
            </a:extLst>
          </p:cNvPr>
          <p:cNvPicPr>
            <a:picLocks noChangeAspect="1"/>
          </p:cNvPicPr>
          <p:nvPr/>
        </p:nvPicPr>
        <p:blipFill>
          <a:blip r:embed="rId3"/>
          <a:stretch>
            <a:fillRect/>
          </a:stretch>
        </p:blipFill>
        <p:spPr>
          <a:xfrm>
            <a:off x="7397149" y="2492896"/>
            <a:ext cx="1536532" cy="2132856"/>
          </a:xfrm>
          <a:prstGeom prst="rect">
            <a:avLst/>
          </a:prstGeom>
        </p:spPr>
      </p:pic>
    </p:spTree>
    <p:extLst>
      <p:ext uri="{BB962C8B-B14F-4D97-AF65-F5344CB8AC3E}">
        <p14:creationId xmlns:p14="http://schemas.microsoft.com/office/powerpoint/2010/main" val="1995707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60648"/>
            <a:ext cx="7200800" cy="1323439"/>
          </a:xfrm>
          <a:prstGeom prst="rect">
            <a:avLst/>
          </a:prstGeom>
          <a:noFill/>
        </p:spPr>
        <p:txBody>
          <a:bodyPr wrap="square" rtlCol="0">
            <a:spAutoFit/>
          </a:bodyPr>
          <a:lstStyle/>
          <a:p>
            <a:r>
              <a:rPr lang="en-GB" sz="4000" b="1" dirty="0">
                <a:solidFill>
                  <a:schemeClr val="accent5">
                    <a:lumMod val="75000"/>
                  </a:schemeClr>
                </a:solidFill>
              </a:rPr>
              <a:t>Who can see my child’s learning journal?</a:t>
            </a:r>
          </a:p>
        </p:txBody>
      </p:sp>
      <p:sp>
        <p:nvSpPr>
          <p:cNvPr id="7" name="TextBox 6"/>
          <p:cNvSpPr txBox="1"/>
          <p:nvPr/>
        </p:nvSpPr>
        <p:spPr>
          <a:xfrm>
            <a:off x="294324" y="1860848"/>
            <a:ext cx="8519432" cy="4401205"/>
          </a:xfrm>
          <a:prstGeom prst="rect">
            <a:avLst/>
          </a:prstGeom>
          <a:noFill/>
        </p:spPr>
        <p:txBody>
          <a:bodyPr wrap="square" rtlCol="0">
            <a:spAutoFit/>
          </a:bodyPr>
          <a:lstStyle/>
          <a:p>
            <a:r>
              <a:rPr lang="en-GB" sz="2800" b="1" dirty="0">
                <a:solidFill>
                  <a:srgbClr val="CE3275"/>
                </a:solidFill>
              </a:rPr>
              <a:t>Only staff at ANS can see all of the Childrens learning journeys.</a:t>
            </a:r>
          </a:p>
          <a:p>
            <a:endParaRPr lang="en-GB" sz="2800" b="1" dirty="0">
              <a:solidFill>
                <a:srgbClr val="CE3275"/>
              </a:solidFill>
            </a:endParaRPr>
          </a:p>
          <a:p>
            <a:r>
              <a:rPr lang="en-GB" sz="2800" b="1" dirty="0">
                <a:solidFill>
                  <a:schemeClr val="accent5">
                    <a:lumMod val="75000"/>
                  </a:schemeClr>
                </a:solidFill>
              </a:rPr>
              <a:t>You set up a secure password to access your child’s account and only you can see your child’s journal.</a:t>
            </a:r>
          </a:p>
          <a:p>
            <a:endParaRPr lang="en-GB" sz="2800" b="1" dirty="0">
              <a:solidFill>
                <a:srgbClr val="CE3275"/>
              </a:solidFill>
            </a:endParaRPr>
          </a:p>
          <a:p>
            <a:r>
              <a:rPr lang="en-GB" sz="2800" b="1" dirty="0">
                <a:solidFill>
                  <a:srgbClr val="95C63E"/>
                </a:solidFill>
              </a:rPr>
              <a:t>Occasionally there maybe children in the background of photos or children may be working together, if you do not wish your child to be on photos that may appear in others learning journals, please let staff now.   </a:t>
            </a:r>
          </a:p>
        </p:txBody>
      </p:sp>
      <p:pic>
        <p:nvPicPr>
          <p:cNvPr id="2" name="Picture 1">
            <a:extLst>
              <a:ext uri="{FF2B5EF4-FFF2-40B4-BE49-F238E27FC236}">
                <a16:creationId xmlns:a16="http://schemas.microsoft.com/office/drawing/2014/main" id="{C4084B21-F9D4-43A4-A2A2-44D27B7CFCF2}"/>
              </a:ext>
            </a:extLst>
          </p:cNvPr>
          <p:cNvPicPr>
            <a:picLocks noChangeAspect="1"/>
          </p:cNvPicPr>
          <p:nvPr/>
        </p:nvPicPr>
        <p:blipFill>
          <a:blip r:embed="rId2"/>
          <a:stretch>
            <a:fillRect/>
          </a:stretch>
        </p:blipFill>
        <p:spPr>
          <a:xfrm>
            <a:off x="7452320" y="446452"/>
            <a:ext cx="1005927" cy="1140051"/>
          </a:xfrm>
          <a:prstGeom prst="rect">
            <a:avLst/>
          </a:prstGeom>
        </p:spPr>
      </p:pic>
    </p:spTree>
    <p:extLst>
      <p:ext uri="{BB962C8B-B14F-4D97-AF65-F5344CB8AC3E}">
        <p14:creationId xmlns:p14="http://schemas.microsoft.com/office/powerpoint/2010/main" val="336814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78577"/>
            <a:ext cx="5616624" cy="1323439"/>
          </a:xfrm>
          <a:prstGeom prst="rect">
            <a:avLst/>
          </a:prstGeom>
          <a:noFill/>
        </p:spPr>
        <p:txBody>
          <a:bodyPr wrap="square" rtlCol="0">
            <a:spAutoFit/>
          </a:bodyPr>
          <a:lstStyle/>
          <a:p>
            <a:r>
              <a:rPr lang="en-GB" sz="4000" b="1" dirty="0">
                <a:solidFill>
                  <a:srgbClr val="CE3275"/>
                </a:solidFill>
              </a:rPr>
              <a:t>What should I put in my child’s learning journal? </a:t>
            </a:r>
            <a:endParaRPr lang="en-GB" sz="4000" b="1" dirty="0">
              <a:solidFill>
                <a:srgbClr val="FF3399"/>
              </a:solidFill>
            </a:endParaRPr>
          </a:p>
        </p:txBody>
      </p:sp>
      <p:sp>
        <p:nvSpPr>
          <p:cNvPr id="2" name="Cloud 1"/>
          <p:cNvSpPr/>
          <p:nvPr/>
        </p:nvSpPr>
        <p:spPr>
          <a:xfrm>
            <a:off x="5508104" y="2564904"/>
            <a:ext cx="3334856" cy="266429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can add photos about things they have done with you so we can talk about them in Nursery</a:t>
            </a:r>
          </a:p>
        </p:txBody>
      </p:sp>
      <p:pic>
        <p:nvPicPr>
          <p:cNvPr id="3" name="Picture 2">
            <a:extLst>
              <a:ext uri="{FF2B5EF4-FFF2-40B4-BE49-F238E27FC236}">
                <a16:creationId xmlns:a16="http://schemas.microsoft.com/office/drawing/2014/main" id="{93A2EBFB-C067-4247-9E40-469B8664FC8D}"/>
              </a:ext>
            </a:extLst>
          </p:cNvPr>
          <p:cNvPicPr>
            <a:picLocks noChangeAspect="1"/>
          </p:cNvPicPr>
          <p:nvPr/>
        </p:nvPicPr>
        <p:blipFill>
          <a:blip r:embed="rId2"/>
          <a:stretch>
            <a:fillRect/>
          </a:stretch>
        </p:blipFill>
        <p:spPr>
          <a:xfrm>
            <a:off x="7308304" y="473384"/>
            <a:ext cx="1005927" cy="1140051"/>
          </a:xfrm>
          <a:prstGeom prst="rect">
            <a:avLst/>
          </a:prstGeom>
        </p:spPr>
      </p:pic>
      <p:pic>
        <p:nvPicPr>
          <p:cNvPr id="4" name="Picture 3">
            <a:extLst>
              <a:ext uri="{FF2B5EF4-FFF2-40B4-BE49-F238E27FC236}">
                <a16:creationId xmlns:a16="http://schemas.microsoft.com/office/drawing/2014/main" id="{22692F7D-214F-452F-BEE8-EB4CFB7E0787}"/>
              </a:ext>
            </a:extLst>
          </p:cNvPr>
          <p:cNvPicPr>
            <a:picLocks noChangeAspect="1"/>
          </p:cNvPicPr>
          <p:nvPr/>
        </p:nvPicPr>
        <p:blipFill>
          <a:blip r:embed="rId3"/>
          <a:stretch>
            <a:fillRect/>
          </a:stretch>
        </p:blipFill>
        <p:spPr>
          <a:xfrm>
            <a:off x="706383" y="2563088"/>
            <a:ext cx="4513689" cy="3098159"/>
          </a:xfrm>
          <a:prstGeom prst="rect">
            <a:avLst/>
          </a:prstGeom>
        </p:spPr>
      </p:pic>
    </p:spTree>
    <p:extLst>
      <p:ext uri="{BB962C8B-B14F-4D97-AF65-F5344CB8AC3E}">
        <p14:creationId xmlns:p14="http://schemas.microsoft.com/office/powerpoint/2010/main" val="349668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600" y="764704"/>
            <a:ext cx="5616624" cy="707886"/>
          </a:xfrm>
          <a:prstGeom prst="rect">
            <a:avLst/>
          </a:prstGeom>
          <a:noFill/>
        </p:spPr>
        <p:txBody>
          <a:bodyPr wrap="square" rtlCol="0">
            <a:spAutoFit/>
          </a:bodyPr>
          <a:lstStyle/>
          <a:p>
            <a:r>
              <a:rPr lang="en-GB" sz="4000" b="1" dirty="0">
                <a:solidFill>
                  <a:srgbClr val="95C63E"/>
                </a:solidFill>
              </a:rPr>
              <a:t>How do I log in?</a:t>
            </a:r>
          </a:p>
        </p:txBody>
      </p:sp>
      <p:sp>
        <p:nvSpPr>
          <p:cNvPr id="7" name="TextBox 6"/>
          <p:cNvSpPr txBox="1"/>
          <p:nvPr/>
        </p:nvSpPr>
        <p:spPr>
          <a:xfrm>
            <a:off x="1979712" y="1744222"/>
            <a:ext cx="5328592" cy="3970318"/>
          </a:xfrm>
          <a:prstGeom prst="rect">
            <a:avLst/>
          </a:prstGeom>
          <a:noFill/>
        </p:spPr>
        <p:txBody>
          <a:bodyPr wrap="square" rtlCol="0">
            <a:spAutoFit/>
          </a:bodyPr>
          <a:lstStyle/>
          <a:p>
            <a:r>
              <a:rPr lang="en-GB" sz="2800" b="1" dirty="0">
                <a:solidFill>
                  <a:schemeClr val="accent5">
                    <a:lumMod val="75000"/>
                  </a:schemeClr>
                </a:solidFill>
              </a:rPr>
              <a:t>You just need your username – which is the email address you have given us and the password that you set up the first time you log on.</a:t>
            </a:r>
          </a:p>
          <a:p>
            <a:endParaRPr lang="en-GB" sz="2800" b="1" dirty="0">
              <a:solidFill>
                <a:schemeClr val="accent5">
                  <a:lumMod val="75000"/>
                </a:schemeClr>
              </a:solidFill>
            </a:endParaRPr>
          </a:p>
          <a:p>
            <a:r>
              <a:rPr lang="en-GB" sz="2800" b="1" dirty="0">
                <a:solidFill>
                  <a:srgbClr val="CE3275"/>
                </a:solidFill>
              </a:rPr>
              <a:t>You can either go through the web page or down load the app.  The links are on our website.</a:t>
            </a:r>
          </a:p>
        </p:txBody>
      </p:sp>
      <p:pic>
        <p:nvPicPr>
          <p:cNvPr id="3" name="Picture 2">
            <a:extLst>
              <a:ext uri="{FF2B5EF4-FFF2-40B4-BE49-F238E27FC236}">
                <a16:creationId xmlns:a16="http://schemas.microsoft.com/office/drawing/2014/main" id="{EBA8A924-17E2-4E8F-A40F-ABFC435AA02D}"/>
              </a:ext>
            </a:extLst>
          </p:cNvPr>
          <p:cNvPicPr>
            <a:picLocks noChangeAspect="1"/>
          </p:cNvPicPr>
          <p:nvPr/>
        </p:nvPicPr>
        <p:blipFill>
          <a:blip r:embed="rId2"/>
          <a:stretch>
            <a:fillRect/>
          </a:stretch>
        </p:blipFill>
        <p:spPr>
          <a:xfrm>
            <a:off x="7308304" y="425872"/>
            <a:ext cx="1368152" cy="1663928"/>
          </a:xfrm>
          <a:prstGeom prst="rect">
            <a:avLst/>
          </a:prstGeom>
        </p:spPr>
      </p:pic>
      <p:pic>
        <p:nvPicPr>
          <p:cNvPr id="4" name="Picture 3">
            <a:extLst>
              <a:ext uri="{FF2B5EF4-FFF2-40B4-BE49-F238E27FC236}">
                <a16:creationId xmlns:a16="http://schemas.microsoft.com/office/drawing/2014/main" id="{E9F04981-806B-4402-9542-E58CE2EABDA5}"/>
              </a:ext>
            </a:extLst>
          </p:cNvPr>
          <p:cNvPicPr>
            <a:picLocks noChangeAspect="1"/>
          </p:cNvPicPr>
          <p:nvPr/>
        </p:nvPicPr>
        <p:blipFill>
          <a:blip r:embed="rId3"/>
          <a:stretch>
            <a:fillRect/>
          </a:stretch>
        </p:blipFill>
        <p:spPr>
          <a:xfrm>
            <a:off x="6588224" y="5492080"/>
            <a:ext cx="1640781" cy="908720"/>
          </a:xfrm>
          <a:prstGeom prst="rect">
            <a:avLst/>
          </a:prstGeom>
        </p:spPr>
      </p:pic>
    </p:spTree>
    <p:extLst>
      <p:ext uri="{BB962C8B-B14F-4D97-AF65-F5344CB8AC3E}">
        <p14:creationId xmlns:p14="http://schemas.microsoft.com/office/powerpoint/2010/main" val="144573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78577"/>
            <a:ext cx="5616624" cy="1323439"/>
          </a:xfrm>
          <a:prstGeom prst="rect">
            <a:avLst/>
          </a:prstGeom>
          <a:noFill/>
        </p:spPr>
        <p:txBody>
          <a:bodyPr wrap="square" rtlCol="0">
            <a:spAutoFit/>
          </a:bodyPr>
          <a:lstStyle/>
          <a:p>
            <a:r>
              <a:rPr lang="en-GB" sz="4000" b="1" dirty="0">
                <a:solidFill>
                  <a:srgbClr val="CE3275"/>
                </a:solidFill>
              </a:rPr>
              <a:t>What should I put in my child’s learning journal? </a:t>
            </a:r>
            <a:endParaRPr lang="en-GB" sz="4000" b="1" dirty="0">
              <a:solidFill>
                <a:srgbClr val="FF3399"/>
              </a:solidFill>
            </a:endParaRPr>
          </a:p>
        </p:txBody>
      </p:sp>
      <p:sp>
        <p:nvSpPr>
          <p:cNvPr id="7" name="Cloud 6"/>
          <p:cNvSpPr/>
          <p:nvPr/>
        </p:nvSpPr>
        <p:spPr>
          <a:xfrm>
            <a:off x="137559" y="2058782"/>
            <a:ext cx="2129785" cy="18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You can let us know if they enjoyed an activity and can talk about it at home</a:t>
            </a:r>
          </a:p>
        </p:txBody>
      </p:sp>
      <p:pic>
        <p:nvPicPr>
          <p:cNvPr id="2" name="Picture 1">
            <a:extLst>
              <a:ext uri="{FF2B5EF4-FFF2-40B4-BE49-F238E27FC236}">
                <a16:creationId xmlns:a16="http://schemas.microsoft.com/office/drawing/2014/main" id="{EB8D727C-9632-4B3B-A8B4-3D7C5B8DE5CA}"/>
              </a:ext>
            </a:extLst>
          </p:cNvPr>
          <p:cNvPicPr>
            <a:picLocks noChangeAspect="1"/>
          </p:cNvPicPr>
          <p:nvPr/>
        </p:nvPicPr>
        <p:blipFill>
          <a:blip r:embed="rId2"/>
          <a:stretch>
            <a:fillRect/>
          </a:stretch>
        </p:blipFill>
        <p:spPr>
          <a:xfrm>
            <a:off x="7236296" y="570270"/>
            <a:ext cx="1313392" cy="1488512"/>
          </a:xfrm>
          <a:prstGeom prst="rect">
            <a:avLst/>
          </a:prstGeom>
        </p:spPr>
      </p:pic>
      <p:pic>
        <p:nvPicPr>
          <p:cNvPr id="3" name="Picture 2">
            <a:extLst>
              <a:ext uri="{FF2B5EF4-FFF2-40B4-BE49-F238E27FC236}">
                <a16:creationId xmlns:a16="http://schemas.microsoft.com/office/drawing/2014/main" id="{6E44F3A8-5BF7-47B3-86A1-E3D7380100AC}"/>
              </a:ext>
            </a:extLst>
          </p:cNvPr>
          <p:cNvPicPr>
            <a:picLocks noChangeAspect="1"/>
          </p:cNvPicPr>
          <p:nvPr/>
        </p:nvPicPr>
        <p:blipFill>
          <a:blip r:embed="rId3"/>
          <a:stretch>
            <a:fillRect/>
          </a:stretch>
        </p:blipFill>
        <p:spPr>
          <a:xfrm>
            <a:off x="2555776" y="2204864"/>
            <a:ext cx="6120680" cy="4082866"/>
          </a:xfrm>
          <a:prstGeom prst="rect">
            <a:avLst/>
          </a:prstGeom>
        </p:spPr>
      </p:pic>
    </p:spTree>
    <p:extLst>
      <p:ext uri="{BB962C8B-B14F-4D97-AF65-F5344CB8AC3E}">
        <p14:creationId xmlns:p14="http://schemas.microsoft.com/office/powerpoint/2010/main" val="10601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60647"/>
            <a:ext cx="6984776" cy="2554545"/>
          </a:xfrm>
          <a:prstGeom prst="rect">
            <a:avLst/>
          </a:prstGeom>
          <a:noFill/>
        </p:spPr>
        <p:txBody>
          <a:bodyPr wrap="square" rtlCol="0">
            <a:spAutoFit/>
          </a:bodyPr>
          <a:lstStyle/>
          <a:p>
            <a:r>
              <a:rPr lang="en-GB" sz="4000" b="1" dirty="0">
                <a:solidFill>
                  <a:schemeClr val="accent5">
                    <a:lumMod val="75000"/>
                  </a:schemeClr>
                </a:solidFill>
              </a:rPr>
              <a:t>What will happen to the information when my child leaves Assunnah Nursery School?</a:t>
            </a:r>
          </a:p>
        </p:txBody>
      </p:sp>
      <p:sp>
        <p:nvSpPr>
          <p:cNvPr id="7" name="TextBox 6"/>
          <p:cNvSpPr txBox="1"/>
          <p:nvPr/>
        </p:nvSpPr>
        <p:spPr>
          <a:xfrm>
            <a:off x="251520" y="2837590"/>
            <a:ext cx="8280920" cy="2308324"/>
          </a:xfrm>
          <a:prstGeom prst="rect">
            <a:avLst/>
          </a:prstGeom>
          <a:noFill/>
        </p:spPr>
        <p:txBody>
          <a:bodyPr wrap="square" rtlCol="0">
            <a:spAutoFit/>
          </a:bodyPr>
          <a:lstStyle/>
          <a:p>
            <a:r>
              <a:rPr lang="en-GB" sz="3600" b="1" dirty="0">
                <a:solidFill>
                  <a:srgbClr val="95C63E"/>
                </a:solidFill>
              </a:rPr>
              <a:t>When your child leaves we will download the information on Tapestry on to a CD-ROM so that you will have a</a:t>
            </a:r>
          </a:p>
          <a:p>
            <a:r>
              <a:rPr lang="en-GB" sz="3600" b="1" dirty="0">
                <a:solidFill>
                  <a:srgbClr val="95C63E"/>
                </a:solidFill>
              </a:rPr>
              <a:t>copy to keep forever.</a:t>
            </a:r>
          </a:p>
        </p:txBody>
      </p:sp>
      <p:pic>
        <p:nvPicPr>
          <p:cNvPr id="3" name="Picture 2">
            <a:extLst>
              <a:ext uri="{FF2B5EF4-FFF2-40B4-BE49-F238E27FC236}">
                <a16:creationId xmlns:a16="http://schemas.microsoft.com/office/drawing/2014/main" id="{B114186D-050F-465B-8B14-4D298FC866B7}"/>
              </a:ext>
            </a:extLst>
          </p:cNvPr>
          <p:cNvPicPr>
            <a:picLocks noChangeAspect="1"/>
          </p:cNvPicPr>
          <p:nvPr/>
        </p:nvPicPr>
        <p:blipFill>
          <a:blip r:embed="rId2"/>
          <a:stretch>
            <a:fillRect/>
          </a:stretch>
        </p:blipFill>
        <p:spPr>
          <a:xfrm>
            <a:off x="7452320" y="428988"/>
            <a:ext cx="1390640" cy="1559852"/>
          </a:xfrm>
          <a:prstGeom prst="rect">
            <a:avLst/>
          </a:prstGeom>
        </p:spPr>
      </p:pic>
      <p:pic>
        <p:nvPicPr>
          <p:cNvPr id="4" name="Picture 3">
            <a:extLst>
              <a:ext uri="{FF2B5EF4-FFF2-40B4-BE49-F238E27FC236}">
                <a16:creationId xmlns:a16="http://schemas.microsoft.com/office/drawing/2014/main" id="{90494EA9-16B5-45E4-A8B3-3DF1673FDA38}"/>
              </a:ext>
            </a:extLst>
          </p:cNvPr>
          <p:cNvPicPr>
            <a:picLocks noChangeAspect="1"/>
          </p:cNvPicPr>
          <p:nvPr/>
        </p:nvPicPr>
        <p:blipFill>
          <a:blip r:embed="rId3"/>
          <a:stretch>
            <a:fillRect/>
          </a:stretch>
        </p:blipFill>
        <p:spPr>
          <a:xfrm>
            <a:off x="5148064" y="4653135"/>
            <a:ext cx="2088232" cy="1944217"/>
          </a:xfrm>
          <a:prstGeom prst="rect">
            <a:avLst/>
          </a:prstGeom>
        </p:spPr>
      </p:pic>
    </p:spTree>
    <p:extLst>
      <p:ext uri="{BB962C8B-B14F-4D97-AF65-F5344CB8AC3E}">
        <p14:creationId xmlns:p14="http://schemas.microsoft.com/office/powerpoint/2010/main" val="87244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478577"/>
            <a:ext cx="5616624" cy="1323439"/>
          </a:xfrm>
          <a:prstGeom prst="rect">
            <a:avLst/>
          </a:prstGeom>
          <a:noFill/>
        </p:spPr>
        <p:txBody>
          <a:bodyPr wrap="square" rtlCol="0">
            <a:spAutoFit/>
          </a:bodyPr>
          <a:lstStyle/>
          <a:p>
            <a:r>
              <a:rPr lang="en-GB" sz="4000" b="1" dirty="0">
                <a:solidFill>
                  <a:srgbClr val="CE3275"/>
                </a:solidFill>
              </a:rPr>
              <a:t>What should I put in my child’s learning journal? </a:t>
            </a:r>
            <a:endParaRPr lang="en-GB" sz="4000" b="1" dirty="0">
              <a:solidFill>
                <a:srgbClr val="FF3399"/>
              </a:solidFill>
            </a:endParaRPr>
          </a:p>
        </p:txBody>
      </p:sp>
      <p:sp>
        <p:nvSpPr>
          <p:cNvPr id="7" name="Cloud 6"/>
          <p:cNvSpPr/>
          <p:nvPr/>
        </p:nvSpPr>
        <p:spPr>
          <a:xfrm>
            <a:off x="5508104" y="2924944"/>
            <a:ext cx="3312367" cy="35283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You can let us know if they carry their learning on at home</a:t>
            </a:r>
            <a:r>
              <a:rPr lang="en-GB" sz="1400" dirty="0"/>
              <a:t>.</a:t>
            </a:r>
          </a:p>
        </p:txBody>
      </p:sp>
      <p:pic>
        <p:nvPicPr>
          <p:cNvPr id="2" name="Picture 1">
            <a:extLst>
              <a:ext uri="{FF2B5EF4-FFF2-40B4-BE49-F238E27FC236}">
                <a16:creationId xmlns:a16="http://schemas.microsoft.com/office/drawing/2014/main" id="{4D6365D0-42E8-4DAD-AE03-42BD463204F6}"/>
              </a:ext>
            </a:extLst>
          </p:cNvPr>
          <p:cNvPicPr>
            <a:picLocks noChangeAspect="1"/>
          </p:cNvPicPr>
          <p:nvPr/>
        </p:nvPicPr>
        <p:blipFill>
          <a:blip r:embed="rId2"/>
          <a:stretch>
            <a:fillRect/>
          </a:stretch>
        </p:blipFill>
        <p:spPr>
          <a:xfrm>
            <a:off x="7452320" y="376601"/>
            <a:ext cx="1224136" cy="1425415"/>
          </a:xfrm>
          <a:prstGeom prst="rect">
            <a:avLst/>
          </a:prstGeom>
        </p:spPr>
      </p:pic>
      <p:pic>
        <p:nvPicPr>
          <p:cNvPr id="6" name="Picture 5">
            <a:extLst>
              <a:ext uri="{FF2B5EF4-FFF2-40B4-BE49-F238E27FC236}">
                <a16:creationId xmlns:a16="http://schemas.microsoft.com/office/drawing/2014/main" id="{6B076D41-32D6-4575-9E74-C01E08BA3D53}"/>
              </a:ext>
            </a:extLst>
          </p:cNvPr>
          <p:cNvPicPr>
            <a:picLocks noChangeAspect="1"/>
          </p:cNvPicPr>
          <p:nvPr/>
        </p:nvPicPr>
        <p:blipFill>
          <a:blip r:embed="rId3"/>
          <a:stretch>
            <a:fillRect/>
          </a:stretch>
        </p:blipFill>
        <p:spPr>
          <a:xfrm>
            <a:off x="485292" y="2276872"/>
            <a:ext cx="4878795" cy="2497123"/>
          </a:xfrm>
          <a:prstGeom prst="rect">
            <a:avLst/>
          </a:prstGeom>
        </p:spPr>
      </p:pic>
      <p:sp>
        <p:nvSpPr>
          <p:cNvPr id="10" name="TextBox 9">
            <a:extLst>
              <a:ext uri="{FF2B5EF4-FFF2-40B4-BE49-F238E27FC236}">
                <a16:creationId xmlns:a16="http://schemas.microsoft.com/office/drawing/2014/main" id="{5EE239C6-4FB4-4398-A500-5A33D93E33E5}"/>
              </a:ext>
            </a:extLst>
          </p:cNvPr>
          <p:cNvSpPr txBox="1"/>
          <p:nvPr/>
        </p:nvSpPr>
        <p:spPr>
          <a:xfrm>
            <a:off x="611560" y="4905363"/>
            <a:ext cx="4572000" cy="1200329"/>
          </a:xfrm>
          <a:prstGeom prst="rect">
            <a:avLst/>
          </a:prstGeom>
          <a:noFill/>
        </p:spPr>
        <p:txBody>
          <a:bodyPr wrap="square">
            <a:spAutoFit/>
          </a:bodyPr>
          <a:lstStyle/>
          <a:p>
            <a:r>
              <a:rPr lang="en-US" dirty="0" err="1"/>
              <a:t>Haala</a:t>
            </a:r>
            <a:r>
              <a:rPr lang="en-US" dirty="0"/>
              <a:t> enjoyed being a robot for a day. </a:t>
            </a:r>
            <a:r>
              <a:rPr lang="en-US" dirty="0" err="1"/>
              <a:t>Haala</a:t>
            </a:r>
            <a:r>
              <a:rPr lang="en-US" dirty="0"/>
              <a:t> was able to demonstrate how a Robot might move and stated “he walks side to side and turns around!“</a:t>
            </a:r>
            <a:endParaRPr lang="en-GB" dirty="0"/>
          </a:p>
        </p:txBody>
      </p:sp>
    </p:spTree>
    <p:extLst>
      <p:ext uri="{BB962C8B-B14F-4D97-AF65-F5344CB8AC3E}">
        <p14:creationId xmlns:p14="http://schemas.microsoft.com/office/powerpoint/2010/main" val="363868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397</Words>
  <Application>Microsoft Office PowerPoint</Application>
  <PresentationFormat>On-screen Show (4:3)</PresentationFormat>
  <Paragraphs>28</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Authorised Users Only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Cook</dc:creator>
  <cp:lastModifiedBy>Hodan Jama Yussuf</cp:lastModifiedBy>
  <cp:revision>18</cp:revision>
  <dcterms:created xsi:type="dcterms:W3CDTF">2015-10-12T14:06:40Z</dcterms:created>
  <dcterms:modified xsi:type="dcterms:W3CDTF">2021-01-05T10:09:51Z</dcterms:modified>
</cp:coreProperties>
</file>